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4" r:id="rId16"/>
    <p:sldId id="271" r:id="rId17"/>
    <p:sldId id="266" r:id="rId18"/>
    <p:sldId id="272" r:id="rId19"/>
    <p:sldId id="273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9ADA1F40-423F-40E1-95C6-04B1CF77AD9B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7"/>
            <p14:sldId id="268"/>
            <p14:sldId id="269"/>
            <p14:sldId id="270"/>
            <p14:sldId id="274"/>
            <p14:sldId id="271"/>
            <p14:sldId id="266"/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880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932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493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643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4/29/2025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27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4/29/2025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667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4/29/2025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82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33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41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270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668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‹N°›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914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2E44D03-1453-8A3B-4C16-AF2AE4437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3400" y="871758"/>
            <a:ext cx="5227171" cy="3871143"/>
          </a:xfrm>
        </p:spPr>
        <p:txBody>
          <a:bodyPr>
            <a:normAutofit/>
          </a:bodyPr>
          <a:lstStyle/>
          <a:p>
            <a:r>
              <a:rPr lang="fr-CA" sz="6600" dirty="0">
                <a:latin typeface="Chicken Dinner" panose="02000500000000000000" pitchFamily="2" charset="0"/>
              </a:rPr>
              <a:t>Soutien à la correction de son texte</a:t>
            </a:r>
          </a:p>
        </p:txBody>
      </p:sp>
      <p:cxnSp>
        <p:nvCxnSpPr>
          <p:cNvPr id="21" name="Straight Connector 9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4914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1">
            <a:extLst>
              <a:ext uri="{FF2B5EF4-FFF2-40B4-BE49-F238E27FC236}">
                <a16:creationId xmlns:a16="http://schemas.microsoft.com/office/drawing/2014/main" id="{D7CC41EB-2D81-4303-9171-6401B388B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34100"/>
            <a:ext cx="4914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 descr="Symboles jaune et bleu">
            <a:extLst>
              <a:ext uri="{FF2B5EF4-FFF2-40B4-BE49-F238E27FC236}">
                <a16:creationId xmlns:a16="http://schemas.microsoft.com/office/drawing/2014/main" id="{35473E9C-1D2F-7CCC-7E14-B2EF934839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80" r="20896" b="1"/>
          <a:stretch/>
        </p:blipFill>
        <p:spPr>
          <a:xfrm>
            <a:off x="6515100" y="10"/>
            <a:ext cx="56769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0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EF92653-5D6D-47E6-8744-0DAF76E04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45DEC6E-77B1-BFD9-C849-1D77840F8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2" y="960594"/>
            <a:ext cx="5828114" cy="49368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8800" dirty="0">
                <a:latin typeface="Chicken Dinner" panose="02000500000000000000" pitchFamily="2" charset="0"/>
              </a:rPr>
              <a:t>La </a:t>
            </a:r>
            <a:r>
              <a:rPr lang="en-US" sz="8800" dirty="0" err="1">
                <a:latin typeface="Chicken Dinner" panose="02000500000000000000" pitchFamily="2" charset="0"/>
              </a:rPr>
              <a:t>syntaxe</a:t>
            </a:r>
            <a:endParaRPr lang="en-US" sz="8800" dirty="0">
              <a:latin typeface="Chicken Dinner" panose="02000500000000000000" pitchFamily="2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CA98CE3-81A7-4FFE-A047-9AA65998D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315200" y="1733549"/>
            <a:ext cx="0" cy="3390901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 : carré corné 3">
            <a:extLst>
              <a:ext uri="{FF2B5EF4-FFF2-40B4-BE49-F238E27FC236}">
                <a16:creationId xmlns:a16="http://schemas.microsoft.com/office/drawing/2014/main" id="{E52267D1-1AF4-A3D3-0FAF-274F12C517E3}"/>
              </a:ext>
            </a:extLst>
          </p:cNvPr>
          <p:cNvSpPr/>
          <p:nvPr/>
        </p:nvSpPr>
        <p:spPr>
          <a:xfrm>
            <a:off x="7826477" y="2145388"/>
            <a:ext cx="3441286" cy="2567221"/>
          </a:xfrm>
          <a:prstGeom prst="foldedCorner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3600" dirty="0"/>
              <a:t>Cahier de correction, p.19</a:t>
            </a:r>
          </a:p>
        </p:txBody>
      </p:sp>
    </p:spTree>
    <p:extLst>
      <p:ext uri="{BB962C8B-B14F-4D97-AF65-F5344CB8AC3E}">
        <p14:creationId xmlns:p14="http://schemas.microsoft.com/office/powerpoint/2010/main" val="1779695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FA6D28-6183-9A9D-ECA6-CDAE0A32726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fr-CA" dirty="0"/>
              <a:t>Étape de correction 1 : les phrases sont-elles complètes et claires?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DE4D17-F393-0635-5BE9-3EA0E2B85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fr-CA" dirty="0"/>
              <a:t>Je souligne les verbes conjugués. 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fr-CA" dirty="0"/>
              <a:t>J’encadre les sujets. </a:t>
            </a:r>
          </a:p>
          <a:p>
            <a:pPr marL="457200" indent="-457200">
              <a:buAutoNum type="arabicPeriod"/>
            </a:pPr>
            <a:r>
              <a:rPr lang="fr-CA" dirty="0"/>
              <a:t>J’encercle les subordonnants (</a:t>
            </a:r>
            <a:r>
              <a:rPr lang="fr-CA" i="1" dirty="0"/>
              <a:t>qui</a:t>
            </a:r>
            <a:r>
              <a:rPr lang="fr-CA" dirty="0"/>
              <a:t>, </a:t>
            </a:r>
            <a:r>
              <a:rPr lang="fr-CA" i="1" dirty="0"/>
              <a:t>que</a:t>
            </a:r>
            <a:r>
              <a:rPr lang="fr-CA" dirty="0"/>
              <a:t>, </a:t>
            </a:r>
            <a:r>
              <a:rPr lang="fr-CA" i="1" dirty="0"/>
              <a:t>dont</a:t>
            </a:r>
            <a:r>
              <a:rPr lang="fr-CA" dirty="0"/>
              <a:t>, </a:t>
            </a:r>
            <a:r>
              <a:rPr lang="fr-CA" i="1" dirty="0"/>
              <a:t>où, quand, qu’, pourquoi</a:t>
            </a:r>
            <a:r>
              <a:rPr lang="fr-CA" dirty="0"/>
              <a:t>).</a:t>
            </a:r>
          </a:p>
          <a:p>
            <a:pPr marL="457200" indent="-457200">
              <a:buAutoNum type="arabicPeriod"/>
            </a:pPr>
            <a:r>
              <a:rPr lang="fr-CA" dirty="0"/>
              <a:t>Je surligne les points.</a:t>
            </a:r>
          </a:p>
          <a:p>
            <a:pPr marL="457200" indent="-457200">
              <a:buAutoNum type="arabicPeriod"/>
            </a:pPr>
            <a:r>
              <a:rPr lang="fr-CA" dirty="0"/>
              <a:t>Je vérifie les éléments suivants : </a:t>
            </a:r>
          </a:p>
          <a:p>
            <a:pPr marL="0" indent="0">
              <a:buNone/>
            </a:pPr>
            <a:r>
              <a:rPr lang="fr-CA" dirty="0"/>
              <a:t>	a) Est-ce que dans mes phrases où se trouve une </a:t>
            </a:r>
            <a:r>
              <a:rPr lang="fr-CA" dirty="0" err="1"/>
              <a:t>Psub</a:t>
            </a:r>
            <a:r>
              <a:rPr lang="fr-CA" dirty="0"/>
              <a:t> (avec un </a:t>
            </a:r>
            <a:r>
              <a:rPr lang="fr-CA" i="1" dirty="0"/>
              <a:t>qui</a:t>
            </a:r>
            <a:r>
              <a:rPr lang="fr-CA" dirty="0"/>
              <a:t>, </a:t>
            </a:r>
            <a:r>
              <a:rPr lang="fr-CA" i="1" dirty="0"/>
              <a:t>que</a:t>
            </a:r>
            <a:r>
              <a:rPr lang="fr-CA" dirty="0"/>
              <a:t>, </a:t>
            </a:r>
            <a:r>
              <a:rPr lang="fr-CA" i="1" dirty="0"/>
              <a:t>dont</a:t>
            </a:r>
            <a:r>
              <a:rPr lang="fr-CA" dirty="0"/>
              <a:t>, </a:t>
            </a:r>
            <a:r>
              <a:rPr lang="fr-CA" i="1" dirty="0"/>
              <a:t>où</a:t>
            </a:r>
            <a:r>
              <a:rPr lang="fr-CA" dirty="0"/>
              <a:t>), il y a </a:t>
            </a:r>
          </a:p>
          <a:p>
            <a:pPr marL="0" indent="0">
              <a:buNone/>
            </a:pPr>
            <a:r>
              <a:rPr lang="fr-CA" dirty="0"/>
              <a:t>	deux verbes conjugués? </a:t>
            </a:r>
          </a:p>
          <a:p>
            <a:pPr marL="0" indent="0">
              <a:buNone/>
            </a:pPr>
            <a:r>
              <a:rPr lang="fr-CA" dirty="0"/>
              <a:t>	b) Est-ce qu’il y a des phrases trop longues (deux coordonnants), dans lesquelles se 	trouvent plusieurs sujets et prédicats? Si oui, est-ce que je pourrais les couper? </a:t>
            </a:r>
          </a:p>
        </p:txBody>
      </p:sp>
    </p:spTree>
    <p:extLst>
      <p:ext uri="{BB962C8B-B14F-4D97-AF65-F5344CB8AC3E}">
        <p14:creationId xmlns:p14="http://schemas.microsoft.com/office/powerpoint/2010/main" val="257297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ECA36-747E-AC40-9EFA-9205318E0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461932-795B-A286-A395-A77EE7BB4E7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fr-CA" dirty="0"/>
              <a:t>Étape de correction 2 : les phrases négatives sont-elles complètes?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510553-0A55-FB1D-53BE-8B1525077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fr-CA" sz="2800" dirty="0"/>
              <a:t>Je repère les </a:t>
            </a:r>
            <a:r>
              <a:rPr lang="fr-CA" sz="2800" i="1" dirty="0"/>
              <a:t>pas, rien, personne, jamais, aucun</a:t>
            </a:r>
            <a:r>
              <a:rPr lang="fr-CA" sz="2800" dirty="0"/>
              <a:t>. </a:t>
            </a:r>
          </a:p>
          <a:p>
            <a:pPr marL="457200" indent="-457200">
              <a:buAutoNum type="arabicPeriod"/>
            </a:pPr>
            <a:r>
              <a:rPr lang="fr-CA" sz="2800" dirty="0"/>
              <a:t>Je m’assure que ces mots de négation sont accompagnés d’un </a:t>
            </a:r>
            <a:r>
              <a:rPr lang="fr-CA" sz="2800" i="1" dirty="0"/>
              <a:t>ne</a:t>
            </a:r>
            <a:r>
              <a:rPr lang="fr-CA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7525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72AE2-6742-BEA7-B3E1-7DF219014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7C4FD-0AF7-EDE3-5250-A983D855E24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fr-CA" dirty="0"/>
              <a:t>Étape de correction 3 : les éléments coordonnés vont-ils ensemble?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4B626F-BF71-F2D2-9EDE-D62870309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fr-CA" sz="2800" dirty="0"/>
              <a:t>Dans mon sujet divisé (introduction) et dans mon rappel (conclusion), mes causes vont-elles ensemble? </a:t>
            </a:r>
          </a:p>
          <a:p>
            <a:pPr marL="0" indent="0">
              <a:buNone/>
            </a:pPr>
            <a:endParaRPr lang="fr-CA" sz="2800" dirty="0"/>
          </a:p>
          <a:p>
            <a:pPr marL="0" indent="0">
              <a:buNone/>
            </a:pPr>
            <a:r>
              <a:rPr lang="fr-CA" sz="2800" dirty="0"/>
              <a:t>Exemple : On pense que ce serait </a:t>
            </a:r>
            <a:r>
              <a:rPr lang="fr-CA" sz="2800" dirty="0">
                <a:highlight>
                  <a:srgbClr val="FFFF00"/>
                </a:highlight>
              </a:rPr>
              <a:t>parce que le pont est hanté </a:t>
            </a:r>
            <a:r>
              <a:rPr lang="fr-CA" sz="2800" b="1" dirty="0"/>
              <a:t>et</a:t>
            </a:r>
            <a:r>
              <a:rPr lang="fr-CA" sz="2800" dirty="0"/>
              <a:t> </a:t>
            </a:r>
            <a:r>
              <a:rPr lang="fr-CA" sz="2800" dirty="0">
                <a:highlight>
                  <a:srgbClr val="00FF00"/>
                </a:highlight>
              </a:rPr>
              <a:t>les stimulations de l’environnement</a:t>
            </a:r>
            <a:r>
              <a:rPr lang="fr-CA" sz="2800" dirty="0"/>
              <a:t>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406A1E-C977-57E2-44F4-A064B8729793}"/>
              </a:ext>
            </a:extLst>
          </p:cNvPr>
          <p:cNvSpPr txBox="1"/>
          <p:nvPr/>
        </p:nvSpPr>
        <p:spPr>
          <a:xfrm>
            <a:off x="7855976" y="3429000"/>
            <a:ext cx="1689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b="1" dirty="0" err="1"/>
              <a:t>PSub</a:t>
            </a:r>
            <a:endParaRPr lang="fr-CA" sz="24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50BA48-6FD8-6207-539A-861AE767AA55}"/>
              </a:ext>
            </a:extLst>
          </p:cNvPr>
          <p:cNvSpPr txBox="1"/>
          <p:nvPr/>
        </p:nvSpPr>
        <p:spPr>
          <a:xfrm>
            <a:off x="1676401" y="4889090"/>
            <a:ext cx="2541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b="1" dirty="0"/>
              <a:t>Groupe du nom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4FEF38A-B31E-C5AD-F8C6-8977B0FDF830}"/>
              </a:ext>
            </a:extLst>
          </p:cNvPr>
          <p:cNvSpPr txBox="1"/>
          <p:nvPr/>
        </p:nvSpPr>
        <p:spPr>
          <a:xfrm>
            <a:off x="767617" y="3429000"/>
            <a:ext cx="10557300" cy="21236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fr-CA" sz="4400" dirty="0"/>
              <a:t>On pense que ce serait </a:t>
            </a:r>
            <a:r>
              <a:rPr lang="fr-CA" sz="4400" dirty="0">
                <a:highlight>
                  <a:srgbClr val="FFFF00"/>
                </a:highlight>
              </a:rPr>
              <a:t>parce que le pont est hanté </a:t>
            </a:r>
            <a:r>
              <a:rPr lang="fr-CA" sz="4400" b="1" dirty="0"/>
              <a:t>et</a:t>
            </a:r>
            <a:r>
              <a:rPr lang="fr-CA" sz="4400" dirty="0"/>
              <a:t> </a:t>
            </a:r>
            <a:r>
              <a:rPr lang="fr-CA" sz="4400" dirty="0">
                <a:highlight>
                  <a:srgbClr val="00FF00"/>
                </a:highlight>
              </a:rPr>
              <a:t>que l’environnement encourage le chien à sauter</a:t>
            </a:r>
            <a:r>
              <a:rPr lang="fr-CA" sz="4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2588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23E1F7-1A05-6C7B-8EEF-49789A02D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E88A85B-6412-5A4E-239A-9CEA8B5667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3553E1-C76C-09A2-C878-9F9A08390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7C769E0-661E-ABD4-1771-DD989701F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C1CA185-8C21-7534-CA4E-BF862FDF7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2" y="960594"/>
            <a:ext cx="5828114" cy="49368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8000" dirty="0">
                <a:latin typeface="Chicken Dinner" panose="02000500000000000000" pitchFamily="2" charset="0"/>
              </a:rPr>
              <a:t>Les virgules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F58A2F2-9450-B6BA-4FAE-E2BF73BEE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315200" y="1733549"/>
            <a:ext cx="0" cy="3390901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 : carré corné 3">
            <a:extLst>
              <a:ext uri="{FF2B5EF4-FFF2-40B4-BE49-F238E27FC236}">
                <a16:creationId xmlns:a16="http://schemas.microsoft.com/office/drawing/2014/main" id="{D70049D6-0544-968D-DB2C-A6C8E9AFB8EF}"/>
              </a:ext>
            </a:extLst>
          </p:cNvPr>
          <p:cNvSpPr/>
          <p:nvPr/>
        </p:nvSpPr>
        <p:spPr>
          <a:xfrm>
            <a:off x="7826477" y="2145388"/>
            <a:ext cx="3441286" cy="2567221"/>
          </a:xfrm>
          <a:prstGeom prst="foldedCorner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3600" dirty="0"/>
              <a:t>Cahier de correction, p.7</a:t>
            </a:r>
          </a:p>
        </p:txBody>
      </p:sp>
    </p:spTree>
    <p:extLst>
      <p:ext uri="{BB962C8B-B14F-4D97-AF65-F5344CB8AC3E}">
        <p14:creationId xmlns:p14="http://schemas.microsoft.com/office/powerpoint/2010/main" val="3421220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C8175-243A-A91C-213F-601A34377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5FF753-139A-A2F6-7D32-12AEE0DB126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fr-CA" sz="2800" dirty="0"/>
              <a:t>Étape de correction 1 : Mes virgules sont-elles présentes après les organisateurs textuels et les marqueurs de relation?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C8DE77-FF4F-09D1-92AE-65DCC9EB1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fr-CA" sz="2400" dirty="0"/>
              <a:t>Je repère les organisateurs textuels au début de mes paragraphes. </a:t>
            </a:r>
          </a:p>
          <a:p>
            <a:pPr marL="457200" indent="-457200">
              <a:buAutoNum type="arabicPeriod"/>
            </a:pPr>
            <a:r>
              <a:rPr lang="fr-CA" sz="2400" dirty="0"/>
              <a:t>Je place la virgule après ces O.T. </a:t>
            </a:r>
          </a:p>
          <a:p>
            <a:pPr marL="457200" indent="-457200">
              <a:buAutoNum type="arabicPeriod"/>
            </a:pPr>
            <a:r>
              <a:rPr lang="fr-CA" sz="2400" dirty="0"/>
              <a:t>Je repère, à l’intérieur de mes paragraphes, au début de mes phrases, les marqueurs de relation (</a:t>
            </a:r>
            <a:r>
              <a:rPr lang="fr-CA" sz="2400" i="1" dirty="0"/>
              <a:t>tout d’abord, ensuite, par conséquent, en conséquence, ainsi, alors, bref, donc, de plus, toutefois, cependant, par exemple</a:t>
            </a:r>
            <a:r>
              <a:rPr lang="fr-CA" sz="2400" dirty="0"/>
              <a:t>). </a:t>
            </a:r>
          </a:p>
          <a:p>
            <a:pPr marL="457200" indent="-457200">
              <a:buAutoNum type="arabicPeriod"/>
            </a:pPr>
            <a:r>
              <a:rPr lang="fr-CA" sz="2400" dirty="0"/>
              <a:t>Je place la virgule après ces M.R. </a:t>
            </a:r>
          </a:p>
        </p:txBody>
      </p:sp>
    </p:spTree>
    <p:extLst>
      <p:ext uri="{BB962C8B-B14F-4D97-AF65-F5344CB8AC3E}">
        <p14:creationId xmlns:p14="http://schemas.microsoft.com/office/powerpoint/2010/main" val="280074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A3837-F316-F5E4-30D9-94007A32F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E1BAE5-19F0-F5EB-3C7E-805CF1D6E3D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fr-CA" sz="2800" dirty="0"/>
              <a:t>Étape de correction 2 : Mes virgules sont-elles présentes avant </a:t>
            </a:r>
            <a:r>
              <a:rPr lang="fr-CA" sz="2800" i="1" dirty="0"/>
              <a:t>mais, donc </a:t>
            </a:r>
            <a:r>
              <a:rPr lang="fr-CA" sz="2800" dirty="0"/>
              <a:t>et </a:t>
            </a:r>
            <a:r>
              <a:rPr lang="fr-CA" sz="2800" i="1" dirty="0"/>
              <a:t>car</a:t>
            </a:r>
            <a:r>
              <a:rPr lang="fr-CA" sz="2800" dirty="0"/>
              <a:t>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AA99EC-99C4-8126-BC9C-77EBBE29C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fr-CA" sz="3200" dirty="0"/>
              <a:t>Je repère les mots </a:t>
            </a:r>
            <a:r>
              <a:rPr lang="fr-CA" sz="3200" i="1" dirty="0"/>
              <a:t>mais, car, donc</a:t>
            </a:r>
            <a:r>
              <a:rPr lang="fr-CA" sz="3200" dirty="0"/>
              <a:t>. </a:t>
            </a:r>
          </a:p>
          <a:p>
            <a:pPr marL="457200" indent="-457200">
              <a:buAutoNum type="arabicPeriod"/>
            </a:pPr>
            <a:r>
              <a:rPr lang="fr-CA" sz="3200" dirty="0"/>
              <a:t>Je place la virgule avant ces coordonnants. </a:t>
            </a:r>
          </a:p>
        </p:txBody>
      </p:sp>
    </p:spTree>
    <p:extLst>
      <p:ext uri="{BB962C8B-B14F-4D97-AF65-F5344CB8AC3E}">
        <p14:creationId xmlns:p14="http://schemas.microsoft.com/office/powerpoint/2010/main" val="34637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EFEB1-8665-7C9B-0CF2-9B38B056A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0305C2-3A90-6F7A-2EBE-7264733A769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fr-CA" sz="2800" dirty="0"/>
              <a:t>Étape de correction 3 : Mes virgules sont-elles présentes après le complément de phrase en début de phrase?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40D9B0-16E0-AC2D-5AE4-C12103C4EB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fr-CA" sz="2800" dirty="0"/>
              <a:t>Je repère les phrases qui commencent par </a:t>
            </a:r>
            <a:r>
              <a:rPr lang="fr-CA" sz="2800" i="1" dirty="0"/>
              <a:t>parce que, si, grâce à, à cause de, en raison de, étant donné que, compte tenu de, quand</a:t>
            </a:r>
            <a:r>
              <a:rPr lang="fr-CA" sz="2800" dirty="0"/>
              <a:t>). </a:t>
            </a:r>
          </a:p>
          <a:p>
            <a:pPr marL="457200" indent="-457200">
              <a:buAutoNum type="arabicPeriod"/>
            </a:pPr>
            <a:r>
              <a:rPr lang="fr-CA" sz="2800" dirty="0"/>
              <a:t>Je place la virgule à la fin de ce complément de phrase (juste avant le sujet). </a:t>
            </a:r>
          </a:p>
        </p:txBody>
      </p:sp>
    </p:spTree>
    <p:extLst>
      <p:ext uri="{BB962C8B-B14F-4D97-AF65-F5344CB8AC3E}">
        <p14:creationId xmlns:p14="http://schemas.microsoft.com/office/powerpoint/2010/main" val="337815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F213A3-7DCC-6A4E-26CF-9C3BB95AA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654E4A-D1DB-EB8C-8CFA-04E40A5B5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C996D32-3097-A326-DB07-5A703BE01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DDCA469-FC26-91AA-3951-C8EF2A626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61698BF-CA56-7305-9DD0-48E5ECBDD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2" y="960594"/>
            <a:ext cx="5828114" cy="49368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dirty="0">
                <a:latin typeface="Chicken Dinner" panose="02000500000000000000" pitchFamily="2" charset="0"/>
              </a:rPr>
              <a:t>Les homophones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964439D-DBEA-6BB0-73E9-356A913E7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315200" y="1733549"/>
            <a:ext cx="0" cy="3390901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 : carré corné 3">
            <a:extLst>
              <a:ext uri="{FF2B5EF4-FFF2-40B4-BE49-F238E27FC236}">
                <a16:creationId xmlns:a16="http://schemas.microsoft.com/office/drawing/2014/main" id="{B456F454-D215-CC25-E3C2-6CBB024A19C2}"/>
              </a:ext>
            </a:extLst>
          </p:cNvPr>
          <p:cNvSpPr/>
          <p:nvPr/>
        </p:nvSpPr>
        <p:spPr>
          <a:xfrm>
            <a:off x="7826477" y="2145388"/>
            <a:ext cx="3441286" cy="2567221"/>
          </a:xfrm>
          <a:prstGeom prst="foldedCorner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3200" dirty="0"/>
              <a:t>Cahier de correction, p.3 à 6</a:t>
            </a:r>
          </a:p>
        </p:txBody>
      </p:sp>
    </p:spTree>
    <p:extLst>
      <p:ext uri="{BB962C8B-B14F-4D97-AF65-F5344CB8AC3E}">
        <p14:creationId xmlns:p14="http://schemas.microsoft.com/office/powerpoint/2010/main" val="331816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1C757B-8334-B46F-5662-89D486CED20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CA" dirty="0"/>
              <a:t>A/À </a:t>
            </a:r>
            <a:r>
              <a:rPr lang="fr-CA" sz="2800" dirty="0"/>
              <a:t>(cahier de correction p.3)</a:t>
            </a:r>
            <a:endParaRPr lang="fr-CA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ABCA4C-2FD3-597B-8F8A-6C22D5F389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3200" dirty="0"/>
              <a:t>A (verbe avoir)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AD2E842-B1A9-1817-AD4C-387D3D61C5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CA" sz="2800" dirty="0"/>
              <a:t>Peut être remplacé par le verbe avoir à l’imparfait </a:t>
            </a: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(avait)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6CA6DBD-436A-F6DC-E307-2593334F18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3200" dirty="0"/>
              <a:t>À (préposition)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2E6DF40-C40B-8ABA-0EE3-5840EF26D11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fr-CA" sz="2800" dirty="0"/>
              <a:t>Ne peut pas être remplacé par le verbe avoir</a:t>
            </a:r>
          </a:p>
          <a:p>
            <a:r>
              <a:rPr lang="fr-CA" sz="2800" dirty="0"/>
              <a:t>Est placé devant un GN ou un verbe à l’infinitif </a:t>
            </a:r>
          </a:p>
        </p:txBody>
      </p:sp>
    </p:spTree>
    <p:extLst>
      <p:ext uri="{BB962C8B-B14F-4D97-AF65-F5344CB8AC3E}">
        <p14:creationId xmlns:p14="http://schemas.microsoft.com/office/powerpoint/2010/main" val="1720734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4AA28-606E-31C4-2077-124CD20D1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E0E6DE-0D2A-56A4-2249-CCBA19BD7C0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CA" dirty="0"/>
              <a:t>Se/CE </a:t>
            </a:r>
            <a:r>
              <a:rPr lang="fr-CA" sz="2800" dirty="0"/>
              <a:t>(cahier de correction p.3)</a:t>
            </a:r>
            <a:endParaRPr lang="fr-CA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DE684F-B841-CC5E-973E-1BB6DEA9A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fr-CA" sz="3200" dirty="0"/>
              <a:t>SE (pronom personnel)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414BD1-925D-DE7B-B0B7-5222A5CF921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CA" sz="2800" dirty="0"/>
              <a:t>Est placé devant un verbe (conjugué ou à l’infinitif) </a:t>
            </a:r>
            <a:endParaRPr lang="fr-C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2371E3-FE41-0ECF-A917-CD5C1AC275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fr-CA" sz="3200" dirty="0"/>
              <a:t>CE (pronom démonstratif ou déterminant)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9E69E63-677F-DB42-3D7B-1EB2A5C7FFF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fr-CA" sz="2800" dirty="0"/>
              <a:t>Est placé devant le verbe être </a:t>
            </a:r>
          </a:p>
          <a:p>
            <a:r>
              <a:rPr lang="fr-CA" sz="2800" dirty="0"/>
              <a:t>Est placé devant tout autre élément qu’un verbe </a:t>
            </a:r>
          </a:p>
        </p:txBody>
      </p:sp>
    </p:spTree>
    <p:extLst>
      <p:ext uri="{BB962C8B-B14F-4D97-AF65-F5344CB8AC3E}">
        <p14:creationId xmlns:p14="http://schemas.microsoft.com/office/powerpoint/2010/main" val="879562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28C46-3873-8E9E-FF2A-3B12BA74B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2701CD-2D27-0B96-B7F1-2208B7A8144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CA" dirty="0"/>
              <a:t>SA/Ça </a:t>
            </a:r>
            <a:r>
              <a:rPr lang="fr-CA" sz="2800" dirty="0"/>
              <a:t>(cahier de correction p.3)</a:t>
            </a:r>
            <a:endParaRPr lang="fr-CA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65CCC8-DFC2-F0E9-BA6A-D626936A21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800" dirty="0"/>
              <a:t>SA (déterminant possessif)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D7DE398-6FAC-7B80-25D8-250B46552D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CA" sz="2800" dirty="0"/>
              <a:t>Est placé devant un nom ou un adjectif </a:t>
            </a:r>
          </a:p>
          <a:p>
            <a:pPr marL="0" indent="0">
              <a:buNone/>
            </a:pPr>
            <a:endParaRPr lang="fr-C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C03115-98AA-A1FC-BC8D-87009A36F3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800" dirty="0"/>
              <a:t>ÇA (pronom)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A68CF0A-B77A-E62D-A3E1-EBD35FB7908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fr-CA" sz="2800" dirty="0"/>
              <a:t>Est placé devant un verbe </a:t>
            </a:r>
          </a:p>
          <a:p>
            <a:r>
              <a:rPr lang="fr-CA" sz="2800" dirty="0"/>
              <a:t>Peut être remplacé par le pronom </a:t>
            </a: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</a:t>
            </a:r>
          </a:p>
        </p:txBody>
      </p:sp>
    </p:spTree>
    <p:extLst>
      <p:ext uri="{BB962C8B-B14F-4D97-AF65-F5344CB8AC3E}">
        <p14:creationId xmlns:p14="http://schemas.microsoft.com/office/powerpoint/2010/main" val="2801018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A5E2E-C7FF-F646-33BC-C5EEC2339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4F6D03-0E05-3721-593F-0E91542DC82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CA" dirty="0"/>
              <a:t>ON/ONT </a:t>
            </a:r>
            <a:r>
              <a:rPr lang="fr-CA" sz="2800" dirty="0"/>
              <a:t>(cahier de correction p.4)</a:t>
            </a:r>
            <a:endParaRPr lang="fr-CA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E596C54-E449-DC84-8C4A-53B8A7C23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800" dirty="0"/>
              <a:t>ON (pronom personnel)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EAE1A2D-FD67-9D0F-49F6-9D628851B5C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CA" sz="2800" dirty="0"/>
              <a:t>Peut être remplacé par le pronom </a:t>
            </a: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</a:t>
            </a:r>
          </a:p>
          <a:p>
            <a:pPr marL="0" indent="0">
              <a:buNone/>
            </a:pPr>
            <a:endParaRPr lang="fr-C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7FC89D4-32EB-D999-2242-238C81A1F8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800" dirty="0"/>
              <a:t>ONT (verbe avoir)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D1E2849-36B8-C848-86DC-87F1DCB6970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fr-CA" sz="2800" dirty="0"/>
              <a:t>Peut être remplacé par le verbe avoir à l’imparfait </a:t>
            </a: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(avait) </a:t>
            </a:r>
          </a:p>
        </p:txBody>
      </p:sp>
    </p:spTree>
    <p:extLst>
      <p:ext uri="{BB962C8B-B14F-4D97-AF65-F5344CB8AC3E}">
        <p14:creationId xmlns:p14="http://schemas.microsoft.com/office/powerpoint/2010/main" val="3474732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839BD-6CEB-7358-8944-29F8767DE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6C68F9-315E-824A-62E2-0DE08AC7678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CA" dirty="0"/>
              <a:t>SON/SONT </a:t>
            </a:r>
            <a:r>
              <a:rPr lang="fr-CA" sz="2800" dirty="0"/>
              <a:t>(cahier de correction p.4)</a:t>
            </a:r>
            <a:endParaRPr lang="fr-CA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A90349-835D-E5AE-D4D4-5616C70C36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800" dirty="0"/>
              <a:t>SON (déterminant)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58F64D-42FB-40E0-297D-FD760B3D50B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CA" sz="2800" dirty="0"/>
              <a:t>Peut être remplacé par le déterminant </a:t>
            </a: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ton</a:t>
            </a:r>
          </a:p>
          <a:p>
            <a:pPr marL="0" indent="0">
              <a:buNone/>
            </a:pPr>
            <a:endParaRPr lang="fr-C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9E3A844-2C32-FD8A-ED8A-644495EED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800" dirty="0"/>
              <a:t>SONT (verbe être)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C605E99-7A64-150D-C2C2-7760B43CB50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fr-CA" sz="2800" dirty="0"/>
              <a:t>Peut être remplacé par le verbe être à l’imparfait </a:t>
            </a: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(étaient) </a:t>
            </a:r>
          </a:p>
        </p:txBody>
      </p:sp>
    </p:spTree>
    <p:extLst>
      <p:ext uri="{BB962C8B-B14F-4D97-AF65-F5344CB8AC3E}">
        <p14:creationId xmlns:p14="http://schemas.microsoft.com/office/powerpoint/2010/main" val="2179021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566BB-1CB7-7754-81D4-81BA2B958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0B121C-CE64-369F-F197-730DEDD7714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CA" dirty="0"/>
              <a:t>CES/SES/C’est/S’EST </a:t>
            </a:r>
            <a:r>
              <a:rPr lang="fr-CA" sz="2800" dirty="0"/>
              <a:t>(cahier de correction p.4)</a:t>
            </a:r>
            <a:endParaRPr lang="fr-CA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462553D-723B-F09C-527B-F64CF4557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800" dirty="0"/>
              <a:t>CES/SES (déterminants)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1A0DB408-73E9-D9E4-1377-5CDD768A2C6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01193023"/>
              </p:ext>
            </p:extLst>
          </p:nvPr>
        </p:nvGraphicFramePr>
        <p:xfrm>
          <a:off x="704850" y="2443163"/>
          <a:ext cx="5211762" cy="302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5881">
                  <a:extLst>
                    <a:ext uri="{9D8B030D-6E8A-4147-A177-3AD203B41FA5}">
                      <a16:colId xmlns:a16="http://schemas.microsoft.com/office/drawing/2014/main" val="3669948551"/>
                    </a:ext>
                  </a:extLst>
                </a:gridCol>
                <a:gridCol w="2605881">
                  <a:extLst>
                    <a:ext uri="{9D8B030D-6E8A-4147-A177-3AD203B41FA5}">
                      <a16:colId xmlns:a16="http://schemas.microsoft.com/office/drawing/2014/main" val="2662807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dirty="0"/>
                        <a:t>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/>
                        <a:t>SES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649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400" dirty="0"/>
                        <a:t>Déterminant démonstratif (démontre que cela n’appartient à personne en particulier)</a:t>
                      </a:r>
                    </a:p>
                    <a:p>
                      <a:r>
                        <a:rPr lang="fr-CA" sz="2400" i="1" dirty="0"/>
                        <a:t>Ces choses-là.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400" dirty="0"/>
                        <a:t>Déterminant possessif (appartient à quelqu’un)</a:t>
                      </a:r>
                    </a:p>
                    <a:p>
                      <a:r>
                        <a:rPr lang="fr-CA" sz="2400" i="1" dirty="0"/>
                        <a:t>Ses choses à elle</a:t>
                      </a:r>
                      <a:r>
                        <a:rPr lang="fr-CA" sz="2400" i="0" dirty="0"/>
                        <a:t>. </a:t>
                      </a:r>
                      <a:endParaRPr lang="fr-CA" sz="24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823189"/>
                  </a:ext>
                </a:extLst>
              </a:tr>
            </a:tbl>
          </a:graphicData>
        </a:graphic>
      </p:graphicFrame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AE4ECA3-C964-403C-1BFD-91B30E6F07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800" dirty="0"/>
              <a:t>C’EST/S’EST (pronom + verbe être)</a:t>
            </a:r>
          </a:p>
        </p:txBody>
      </p:sp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8287833E-BE97-F5FD-D1C4-E141DA9434A0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38386707"/>
              </p:ext>
            </p:extLst>
          </p:nvPr>
        </p:nvGraphicFramePr>
        <p:xfrm>
          <a:off x="6181344" y="2442703"/>
          <a:ext cx="5705476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540">
                  <a:extLst>
                    <a:ext uri="{9D8B030D-6E8A-4147-A177-3AD203B41FA5}">
                      <a16:colId xmlns:a16="http://schemas.microsoft.com/office/drawing/2014/main" val="2851217393"/>
                    </a:ext>
                  </a:extLst>
                </a:gridCol>
                <a:gridCol w="3204936">
                  <a:extLst>
                    <a:ext uri="{9D8B030D-6E8A-4147-A177-3AD203B41FA5}">
                      <a16:colId xmlns:a16="http://schemas.microsoft.com/office/drawing/2014/main" val="659548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dirty="0"/>
                        <a:t>C’EST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/>
                        <a:t>S’EST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8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2400" dirty="0"/>
                        <a:t>Pronom démonstratif </a:t>
                      </a:r>
                    </a:p>
                    <a:p>
                      <a:endParaRPr lang="fr-CA" sz="2400" dirty="0"/>
                    </a:p>
                    <a:p>
                      <a:r>
                        <a:rPr lang="fr-CA" sz="2400" i="1" dirty="0"/>
                        <a:t>Cela est…</a:t>
                      </a:r>
                    </a:p>
                    <a:p>
                      <a:r>
                        <a:rPr lang="fr-CA" sz="2400" i="1" dirty="0"/>
                        <a:t>Ce n’est pas…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400" dirty="0"/>
                        <a:t>Pronom personnel </a:t>
                      </a:r>
                    </a:p>
                    <a:p>
                      <a:endParaRPr lang="fr-CA" sz="2400" dirty="0"/>
                    </a:p>
                    <a:p>
                      <a:r>
                        <a:rPr lang="fr-CA" sz="2400" dirty="0"/>
                        <a:t>Placé devant un verbe au participe passé </a:t>
                      </a:r>
                    </a:p>
                    <a:p>
                      <a:r>
                        <a:rPr lang="fr-CA" sz="2400" dirty="0"/>
                        <a:t>Placé après un sujet de la même personne (il, elle, on ou un GN) </a:t>
                      </a:r>
                    </a:p>
                    <a:p>
                      <a:endParaRPr lang="fr-CA" sz="2400" dirty="0"/>
                    </a:p>
                    <a:p>
                      <a:r>
                        <a:rPr lang="fr-CA" sz="2400" i="1" dirty="0"/>
                        <a:t>…ne s’est pas…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869481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FFF259E8-77A9-090F-3DE4-7BF7AE763FB7}"/>
              </a:ext>
            </a:extLst>
          </p:cNvPr>
          <p:cNvSpPr txBox="1"/>
          <p:nvPr/>
        </p:nvSpPr>
        <p:spPr>
          <a:xfrm>
            <a:off x="704087" y="5583750"/>
            <a:ext cx="5212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b="1" dirty="0"/>
              <a:t>Placés devant un nom ou un adjectif</a:t>
            </a:r>
          </a:p>
        </p:txBody>
      </p:sp>
    </p:spTree>
    <p:extLst>
      <p:ext uri="{BB962C8B-B14F-4D97-AF65-F5344CB8AC3E}">
        <p14:creationId xmlns:p14="http://schemas.microsoft.com/office/powerpoint/2010/main" val="3893918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7EBE19-C987-C934-5BF1-27F505122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F09292D-A826-9592-772C-702238DC4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465FED-C45C-0083-3DB5-9902D5648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1B48D4A-C7EE-10BB-AEA7-4656D5F01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54ADC89-A6B4-188C-402A-80F813967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2" y="960594"/>
            <a:ext cx="5828114" cy="49368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dirty="0">
                <a:latin typeface="Chicken Dinner" panose="02000500000000000000" pitchFamily="2" charset="0"/>
              </a:rPr>
              <a:t>La </a:t>
            </a:r>
            <a:r>
              <a:rPr lang="en-US" dirty="0" err="1">
                <a:latin typeface="Chicken Dinner" panose="02000500000000000000" pitchFamily="2" charset="0"/>
              </a:rPr>
              <a:t>conjugaison</a:t>
            </a:r>
            <a:endParaRPr lang="en-US" dirty="0">
              <a:latin typeface="Chicken Dinner" panose="02000500000000000000" pitchFamily="2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03C2481-B93A-B2DF-5144-0B0DC9D9A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315200" y="1733549"/>
            <a:ext cx="0" cy="3390901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 : carré corné 3">
            <a:extLst>
              <a:ext uri="{FF2B5EF4-FFF2-40B4-BE49-F238E27FC236}">
                <a16:creationId xmlns:a16="http://schemas.microsoft.com/office/drawing/2014/main" id="{C671337A-4013-9145-99F5-3ABEA42A7923}"/>
              </a:ext>
            </a:extLst>
          </p:cNvPr>
          <p:cNvSpPr/>
          <p:nvPr/>
        </p:nvSpPr>
        <p:spPr>
          <a:xfrm>
            <a:off x="7826477" y="2145388"/>
            <a:ext cx="3441286" cy="2567221"/>
          </a:xfrm>
          <a:prstGeom prst="foldedCorner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3200" dirty="0"/>
              <a:t>Cahier de correction, p.24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8423D92-4323-547C-D848-7FB847C3DE3C}"/>
              </a:ext>
            </a:extLst>
          </p:cNvPr>
          <p:cNvSpPr txBox="1"/>
          <p:nvPr/>
        </p:nvSpPr>
        <p:spPr>
          <a:xfrm>
            <a:off x="2238682" y="5427563"/>
            <a:ext cx="7714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800" b="1" dirty="0"/>
              <a:t>En préalable : souligne tous tes verbes conjugués</a:t>
            </a:r>
          </a:p>
        </p:txBody>
      </p:sp>
    </p:spTree>
    <p:extLst>
      <p:ext uri="{BB962C8B-B14F-4D97-AF65-F5344CB8AC3E}">
        <p14:creationId xmlns:p14="http://schemas.microsoft.com/office/powerpoint/2010/main" val="123561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712869-7A45-B89D-5FE9-4BE5578BF9C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CA" dirty="0"/>
              <a:t>Terminaisons (er/É/EZ)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68CFF9-7F3D-1851-4C4C-F530A6628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ER (verbe à l’infinitif)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D6CDB6-7A24-4539-0782-3C929C6885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CA" sz="2800" dirty="0"/>
              <a:t>Le verbe peut être remplacé par les verbes </a:t>
            </a: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mordre</a:t>
            </a:r>
            <a:r>
              <a:rPr lang="fr-CA" sz="2800" dirty="0"/>
              <a:t>, </a:t>
            </a: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battre</a:t>
            </a:r>
            <a:r>
              <a:rPr lang="fr-CA" sz="2800" dirty="0"/>
              <a:t> ou </a:t>
            </a: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vendre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57B20C9-C526-14B4-EE42-AB3D1F238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É (verbe au participe passé) 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C4626B-E311-024C-6DD3-424DF1E4BA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3" y="2413763"/>
            <a:ext cx="5212080" cy="3519185"/>
          </a:xfrm>
        </p:spPr>
        <p:txBody>
          <a:bodyPr/>
          <a:lstStyle/>
          <a:p>
            <a:r>
              <a:rPr lang="fr-CA" sz="2800" dirty="0"/>
              <a:t>Le verbe peut être remplacé par les verbes </a:t>
            </a: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mordu</a:t>
            </a:r>
            <a:r>
              <a:rPr lang="fr-CA" sz="2800" dirty="0"/>
              <a:t>, </a:t>
            </a: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battu</a:t>
            </a:r>
            <a:r>
              <a:rPr lang="fr-CA" sz="2800" dirty="0"/>
              <a:t> ou </a:t>
            </a: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vendu</a:t>
            </a:r>
          </a:p>
          <a:p>
            <a:endParaRPr lang="fr-CA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5A78F5-9BD7-EA31-0DF7-0A5BC04FCF3A}"/>
              </a:ext>
            </a:extLst>
          </p:cNvPr>
          <p:cNvSpPr txBox="1"/>
          <p:nvPr/>
        </p:nvSpPr>
        <p:spPr>
          <a:xfrm>
            <a:off x="2821858" y="4444238"/>
            <a:ext cx="654828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b="1" dirty="0">
                <a:latin typeface="+mj-lt"/>
              </a:rPr>
              <a:t>EZ (verbe conjugué avec le pronom </a:t>
            </a:r>
            <a:r>
              <a:rPr lang="fr-CA" sz="2400" b="1" i="1" dirty="0">
                <a:latin typeface="+mj-lt"/>
              </a:rPr>
              <a:t>vous</a:t>
            </a:r>
            <a:r>
              <a:rPr lang="fr-CA" sz="2400" b="1" dirty="0">
                <a:latin typeface="+mj-lt"/>
              </a:rPr>
              <a:t>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A" sz="2800" dirty="0"/>
              <a:t>Le verbe peut être remplacé par les verbes </a:t>
            </a: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mordez</a:t>
            </a:r>
            <a:r>
              <a:rPr lang="fr-CA" sz="2800" dirty="0"/>
              <a:t>, </a:t>
            </a: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battez</a:t>
            </a:r>
            <a:r>
              <a:rPr lang="fr-CA" sz="2800" dirty="0"/>
              <a:t> ou </a:t>
            </a: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vendez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9160821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D9BA1D-91F3-6712-8974-BCCAA994AF6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CA" dirty="0"/>
              <a:t>Terminaisons verbales au présent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82D9A4-D4E1-A394-3941-5D5BF4D7C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3200" b="1" dirty="0"/>
              <a:t>Tu : </a:t>
            </a:r>
            <a:r>
              <a:rPr lang="fr-CA" sz="3200" dirty="0"/>
              <a:t>S - X</a:t>
            </a:r>
          </a:p>
          <a:p>
            <a:r>
              <a:rPr lang="fr-CA" sz="3200" b="1" dirty="0"/>
              <a:t>Il/Elle/On : </a:t>
            </a:r>
            <a:r>
              <a:rPr lang="fr-CA" sz="3200" dirty="0"/>
              <a:t>D - A - T - E </a:t>
            </a:r>
          </a:p>
          <a:p>
            <a:r>
              <a:rPr lang="fr-CA" sz="3200" b="1" dirty="0"/>
              <a:t>Nous : </a:t>
            </a:r>
            <a:r>
              <a:rPr lang="fr-CA" sz="3200" dirty="0"/>
              <a:t>ONS </a:t>
            </a:r>
          </a:p>
          <a:p>
            <a:r>
              <a:rPr lang="fr-CA" sz="3200" b="1" dirty="0"/>
              <a:t>Vous : </a:t>
            </a:r>
            <a:r>
              <a:rPr lang="fr-CA" sz="3200" dirty="0"/>
              <a:t>EZ – ES</a:t>
            </a:r>
          </a:p>
          <a:p>
            <a:r>
              <a:rPr lang="fr-CA" sz="3200" b="1" dirty="0"/>
              <a:t>Ils/Elles : </a:t>
            </a:r>
            <a:r>
              <a:rPr lang="fr-CA" sz="3200" dirty="0"/>
              <a:t>NT  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53256012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914</Words>
  <Application>Microsoft Office PowerPoint</Application>
  <PresentationFormat>Grand écran</PresentationFormat>
  <Paragraphs>103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4" baseType="lpstr">
      <vt:lpstr>Arial</vt:lpstr>
      <vt:lpstr>Calisto MT</vt:lpstr>
      <vt:lpstr>Chicken Dinner</vt:lpstr>
      <vt:lpstr>Univers Condensed</vt:lpstr>
      <vt:lpstr>ChronicleVTI</vt:lpstr>
      <vt:lpstr>Soutien à la correction de son texte</vt:lpstr>
      <vt:lpstr>La syntaxe</vt:lpstr>
      <vt:lpstr>Étape de correction 1 : les phrases sont-elles complètes et claires?</vt:lpstr>
      <vt:lpstr>Étape de correction 2 : les phrases négatives sont-elles complètes?</vt:lpstr>
      <vt:lpstr>Étape de correction 3 : les éléments coordonnés vont-ils ensemble?</vt:lpstr>
      <vt:lpstr>Les virgules</vt:lpstr>
      <vt:lpstr>Étape de correction 1 : Mes virgules sont-elles présentes après les organisateurs textuels et les marqueurs de relation?</vt:lpstr>
      <vt:lpstr>Étape de correction 2 : Mes virgules sont-elles présentes avant mais, donc et car? </vt:lpstr>
      <vt:lpstr>Étape de correction 3 : Mes virgules sont-elles présentes après le complément de phrase en début de phrase?</vt:lpstr>
      <vt:lpstr>Les homophones</vt:lpstr>
      <vt:lpstr>A/À (cahier de correction p.3)</vt:lpstr>
      <vt:lpstr>Se/CE (cahier de correction p.3)</vt:lpstr>
      <vt:lpstr>SA/Ça (cahier de correction p.3)</vt:lpstr>
      <vt:lpstr>ON/ONT (cahier de correction p.4)</vt:lpstr>
      <vt:lpstr>SON/SONT (cahier de correction p.4)</vt:lpstr>
      <vt:lpstr>CES/SES/C’est/S’EST (cahier de correction p.4)</vt:lpstr>
      <vt:lpstr>La conjugaison</vt:lpstr>
      <vt:lpstr>Terminaisons (er/É/EZ)</vt:lpstr>
      <vt:lpstr>Terminaisons verbales au présent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Alex-Anne Flambert</dc:creator>
  <cp:lastModifiedBy>Alex-Anne Flambert</cp:lastModifiedBy>
  <cp:revision>7</cp:revision>
  <dcterms:created xsi:type="dcterms:W3CDTF">2025-04-15T13:52:24Z</dcterms:created>
  <dcterms:modified xsi:type="dcterms:W3CDTF">2025-04-29T16:45:45Z</dcterms:modified>
</cp:coreProperties>
</file>